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9" r:id="rId3"/>
    <p:sldId id="287" r:id="rId4"/>
    <p:sldId id="288" r:id="rId5"/>
    <p:sldId id="289" r:id="rId6"/>
    <p:sldId id="291" r:id="rId7"/>
    <p:sldId id="282" r:id="rId8"/>
    <p:sldId id="284" r:id="rId9"/>
    <p:sldId id="285" r:id="rId10"/>
    <p:sldId id="271" r:id="rId11"/>
    <p:sldId id="258" r:id="rId12"/>
    <p:sldId id="290" r:id="rId13"/>
    <p:sldId id="277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333399"/>
    <a:srgbClr val="003399"/>
    <a:srgbClr val="004070"/>
    <a:srgbClr val="0033CC"/>
    <a:srgbClr val="0000FF"/>
    <a:srgbClr val="FBE8DD"/>
    <a:srgbClr val="F4C4AA"/>
    <a:srgbClr val="FF9933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DCF7-A3E4-4CA0-AF81-DA55A23F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3648-179A-4AF9-A6B7-ADB751FA9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9B50-94B2-46C2-AF88-B9991AEB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0001-5298-4C1D-BE6A-D293E6FFB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DD45-A2D6-4EBD-BB6F-1A6541956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0709-3B59-48B3-9FE8-8213515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57AD-54E2-461E-B05F-A298F46C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E8FE-73EC-48ED-8CBB-474D16559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4515-60F7-4DD5-A2F6-20E85CFD3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BEB9-5F58-4BFB-A47C-963AF16D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E8A4-582F-4292-BC8C-0A4B9A4F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F4DC7E-FA8F-4B54-8115-9CC203641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info@iaacc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539750" y="1989138"/>
            <a:ext cx="8064500" cy="3384550"/>
          </a:xfrm>
          <a:prstGeom prst="rect">
            <a:avLst/>
          </a:prstGeom>
          <a:solidFill>
            <a:srgbClr val="EDDCB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387192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Профессиональная аттестация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кадров высшей квалификации по международным стандартам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сфере туризма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Сергеева Татьяна Константиновна</a:t>
            </a:r>
          </a:p>
          <a:p>
            <a:pPr algn="ctr" eaLnBrk="1" hangingPunct="1">
              <a:buFontTx/>
              <a:buNone/>
            </a:pPr>
            <a:r>
              <a:rPr lang="ru-RU" sz="1800" b="1" i="1" dirty="0" smtClean="0">
                <a:solidFill>
                  <a:schemeClr val="accent2"/>
                </a:solidFill>
              </a:rPr>
              <a:t> Президент МАААК, д.б.н., </a:t>
            </a:r>
            <a:r>
              <a:rPr lang="en-US" sz="1800" b="1" i="1" dirty="0" err="1" smtClean="0">
                <a:solidFill>
                  <a:schemeClr val="accent2"/>
                </a:solidFill>
              </a:rPr>
              <a:t>DExpert</a:t>
            </a:r>
            <a:r>
              <a:rPr lang="en-US" sz="1800" b="1" i="1" dirty="0" smtClean="0">
                <a:solidFill>
                  <a:schemeClr val="accent2"/>
                </a:solidFill>
              </a:rPr>
              <a:t>, </a:t>
            </a:r>
            <a:r>
              <a:rPr lang="ru-RU" sz="1800" b="1" i="1" dirty="0" smtClean="0">
                <a:solidFill>
                  <a:schemeClr val="accent2"/>
                </a:solidFill>
              </a:rPr>
              <a:t>проф.</a:t>
            </a:r>
            <a:r>
              <a:rPr lang="ru-RU" sz="1800" b="1" i="1" dirty="0" smtClean="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2053" name="Picture 11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8459788" y="5229225"/>
            <a:ext cx="287337" cy="287338"/>
          </a:xfrm>
          <a:prstGeom prst="rect">
            <a:avLst/>
          </a:prstGeom>
          <a:solidFill>
            <a:srgbClr val="A50021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468313" y="1916113"/>
            <a:ext cx="287337" cy="287337"/>
          </a:xfrm>
          <a:prstGeom prst="rect">
            <a:avLst/>
          </a:prstGeom>
          <a:solidFill>
            <a:srgbClr val="A50021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357298"/>
            <a:ext cx="5832475" cy="50006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Экспертная система МАААК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819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3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Служба (Office)\Проекты (Projects)\_ _Проект-Сайт МАААК (продвижение)\Мастерская\МАААК-Презентации\Экспертиз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000" y="1785926"/>
            <a:ext cx="5000660" cy="4104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428736"/>
            <a:ext cx="5903912" cy="437675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005DA2"/>
                </a:solidFill>
              </a:rPr>
              <a:t>Дипломы МАААК</a:t>
            </a:r>
            <a:endParaRPr lang="ru-RU" sz="2000" b="1" dirty="0" smtClean="0">
              <a:solidFill>
                <a:srgbClr val="005DA2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9220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3"/>
            <a:ext cx="58848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00174"/>
            <a:ext cx="8229600" cy="42862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200" b="1" i="1" u="sng" dirty="0" smtClean="0">
                <a:solidFill>
                  <a:srgbClr val="003399"/>
                </a:solidFill>
              </a:rPr>
              <a:t>Министерство образования и науки Российской Федерации</a:t>
            </a:r>
          </a:p>
          <a:p>
            <a:pPr algn="ctr" eaLnBrk="1" hangingPunct="1">
              <a:buFontTx/>
              <a:buNone/>
            </a:pPr>
            <a:r>
              <a:rPr lang="ru-RU" sz="1200" b="1" i="1" u="sng" dirty="0" smtClean="0">
                <a:solidFill>
                  <a:srgbClr val="003399"/>
                </a:solidFill>
              </a:rPr>
              <a:t>Высшая аттестационная комиссия при </a:t>
            </a:r>
            <a:r>
              <a:rPr lang="ru-RU" sz="1200" b="1" i="1" u="sng" dirty="0" err="1" smtClean="0">
                <a:solidFill>
                  <a:srgbClr val="003399"/>
                </a:solidFill>
              </a:rPr>
              <a:t>Минобрнауки</a:t>
            </a:r>
            <a:r>
              <a:rPr lang="ru-RU" sz="1200" b="1" i="1" u="sng" dirty="0" smtClean="0">
                <a:solidFill>
                  <a:srgbClr val="003399"/>
                </a:solidFill>
              </a:rPr>
              <a:t> России </a:t>
            </a:r>
          </a:p>
          <a:p>
            <a:pPr algn="ctr" eaLnBrk="1" hangingPunct="1">
              <a:buFontTx/>
              <a:buNone/>
            </a:pPr>
            <a:r>
              <a:rPr lang="ru-RU" sz="1200" b="1" i="1" u="sng" dirty="0" smtClean="0">
                <a:solidFill>
                  <a:srgbClr val="003399"/>
                </a:solidFill>
              </a:rPr>
              <a:t>2013 г. </a:t>
            </a:r>
            <a:endParaRPr lang="ru-RU" sz="1200" b="1" u="sng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«Концепция модернизации системы аттестации научных кадров высшей квалификации»</a:t>
            </a:r>
            <a:endParaRPr lang="ru-RU" sz="1400" b="1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«</a:t>
            </a:r>
            <a:r>
              <a:rPr lang="ru-RU" sz="1400" b="1" dirty="0" err="1" smtClean="0">
                <a:solidFill>
                  <a:srgbClr val="003399"/>
                </a:solidFill>
              </a:rPr>
              <a:t>Пилотный</a:t>
            </a:r>
            <a:r>
              <a:rPr lang="ru-RU" sz="1400" b="1" dirty="0" smtClean="0">
                <a:solidFill>
                  <a:srgbClr val="003399"/>
                </a:solidFill>
              </a:rPr>
              <a:t> проект по апробации системы профессионально-общественной аттестации в сферах бизнеса, государственного управления и других»</a:t>
            </a:r>
          </a:p>
          <a:p>
            <a:pPr eaLnBrk="1" hangingPunct="1">
              <a:buFontTx/>
              <a:buNone/>
            </a:pPr>
            <a:endParaRPr lang="ru-RU" sz="1400" b="1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1200" b="1" dirty="0" smtClean="0">
                <a:solidFill>
                  <a:srgbClr val="003399"/>
                </a:solidFill>
              </a:rPr>
              <a:t>«</a:t>
            </a:r>
            <a:r>
              <a:rPr lang="ru-RU" sz="1200" b="1" u="sng" dirty="0" smtClean="0">
                <a:solidFill>
                  <a:srgbClr val="003399"/>
                </a:solidFill>
              </a:rPr>
              <a:t>Существует необходимость создания в РФ механизмов признания практических достижений через введение системы профессионально-общественной аттестации и присвоения соответствующих профессиональных степеней, присуждаемых на основе практических достижений</a:t>
            </a:r>
            <a:r>
              <a:rPr lang="ru-RU" sz="1200" b="1" dirty="0" smtClean="0">
                <a:solidFill>
                  <a:srgbClr val="003399"/>
                </a:solidFill>
              </a:rPr>
              <a:t>:</a:t>
            </a:r>
          </a:p>
          <a:p>
            <a:pPr eaLnBrk="1" hangingPunct="1">
              <a:buAutoNum type="arabicPeriod"/>
            </a:pPr>
            <a:r>
              <a:rPr lang="ru-RU" sz="1200" b="1" dirty="0" smtClean="0">
                <a:solidFill>
                  <a:srgbClr val="003399"/>
                </a:solidFill>
              </a:rPr>
              <a:t>Присуждение профессиональных степеней может осуществляться признанными профессионально-общественными объединениями;</a:t>
            </a:r>
          </a:p>
          <a:p>
            <a:pPr eaLnBrk="1" hangingPunct="1">
              <a:buAutoNum type="arabicPeriod"/>
            </a:pPr>
            <a:r>
              <a:rPr lang="ru-RU" sz="1200" b="1" dirty="0" smtClean="0">
                <a:solidFill>
                  <a:srgbClr val="003399"/>
                </a:solidFill>
              </a:rPr>
              <a:t>Одновременно может </a:t>
            </a:r>
            <a:r>
              <a:rPr lang="ru-RU" sz="1200" b="1" u="sng" dirty="0" smtClean="0">
                <a:solidFill>
                  <a:srgbClr val="003399"/>
                </a:solidFill>
              </a:rPr>
              <a:t>сохраняться </a:t>
            </a:r>
            <a:r>
              <a:rPr lang="ru-RU" sz="1200" b="1" dirty="0" smtClean="0">
                <a:solidFill>
                  <a:srgbClr val="003399"/>
                </a:solidFill>
              </a:rPr>
              <a:t>механизм признания сугубо научных, теоретических достижений в соответствующих сферах </a:t>
            </a:r>
            <a:r>
              <a:rPr lang="ru-RU" sz="1200" b="1" u="sng" dirty="0" smtClean="0">
                <a:solidFill>
                  <a:srgbClr val="003399"/>
                </a:solidFill>
              </a:rPr>
              <a:t>через государственную систему аттестации научных и научно-педагогических работников;</a:t>
            </a:r>
          </a:p>
          <a:p>
            <a:pPr eaLnBrk="1" hangingPunct="1">
              <a:buAutoNum type="arabicPeriod"/>
            </a:pPr>
            <a:r>
              <a:rPr lang="ru-RU" sz="1200" b="1" dirty="0" smtClean="0">
                <a:solidFill>
                  <a:srgbClr val="003399"/>
                </a:solidFill>
              </a:rPr>
              <a:t>Присваиваемые профессиональные степени могут учитываться в </a:t>
            </a:r>
            <a:r>
              <a:rPr lang="ru-RU" sz="1200" b="1" u="sng" dirty="0" smtClean="0">
                <a:solidFill>
                  <a:srgbClr val="003399"/>
                </a:solidFill>
              </a:rPr>
              <a:t>профессиональной деятельности</a:t>
            </a:r>
            <a:r>
              <a:rPr lang="ru-RU" sz="1200" b="1" dirty="0" smtClean="0">
                <a:solidFill>
                  <a:srgbClr val="003399"/>
                </a:solidFill>
              </a:rPr>
              <a:t> (например, при зачислении на должности государственной службы, в сфере педагогической деятельности и др.)…..». </a:t>
            </a:r>
          </a:p>
          <a:p>
            <a:pPr eaLnBrk="1" hangingPunct="1">
              <a:buAutoNum type="arabicPeriod"/>
            </a:pPr>
            <a:endParaRPr lang="ru-RU" sz="1200" b="1" i="1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35575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333399"/>
                </a:solidFill>
              </a:rPr>
              <a:t>«Будем развивать систему профессиональной аттестации, независимую от высших учебных заведений и по международным стандартам» </a:t>
            </a:r>
          </a:p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rgbClr val="3333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i="1" dirty="0" smtClean="0">
                <a:solidFill>
                  <a:srgbClr val="333399"/>
                </a:solidFill>
              </a:rPr>
              <a:t>В.В.Путин, Ежегодное послание СФ, 2012 г.</a:t>
            </a:r>
            <a:r>
              <a:rPr lang="ru-RU" sz="2000" i="1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4100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905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129463" cy="3557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sz="2000" b="1" i="1" dirty="0" smtClean="0">
                <a:solidFill>
                  <a:srgbClr val="A50021"/>
                </a:solidFill>
              </a:rPr>
              <a:t>Благодарим за внимание.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sz="2000" b="1" i="1" dirty="0" smtClean="0">
                <a:solidFill>
                  <a:srgbClr val="A50021"/>
                </a:solidFill>
              </a:rPr>
              <a:t>Приглашаем к сотрудничеству объединения работодателей, </a:t>
            </a:r>
            <a:r>
              <a:rPr lang="ru-RU" sz="2000" b="1" i="1" dirty="0" err="1" smtClean="0">
                <a:solidFill>
                  <a:srgbClr val="A50021"/>
                </a:solidFill>
              </a:rPr>
              <a:t>бизнес-сообщества</a:t>
            </a:r>
            <a:r>
              <a:rPr lang="ru-RU" sz="2000" b="1" i="1" dirty="0" smtClean="0">
                <a:solidFill>
                  <a:srgbClr val="A50021"/>
                </a:solidFill>
              </a:rPr>
              <a:t>,  структуры гражданского общества,  заинтересованные в развитии системы общественно-профессиональной аттестации по международным стандартам в Российской Федерации!</a:t>
            </a:r>
            <a:r>
              <a:rPr lang="ru-RU" sz="2000" b="1" i="1" dirty="0" smtClean="0">
                <a:solidFill>
                  <a:schemeClr val="accent2"/>
                </a:solidFill>
              </a:rPr>
              <a:t> </a:t>
            </a:r>
            <a:endParaRPr lang="ru-RU" sz="800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  <a:hlinkClick r:id="rId4"/>
              </a:rPr>
              <a:t>info@iaacc.ru</a:t>
            </a:r>
            <a:r>
              <a:rPr lang="en-US" sz="2000" b="1" dirty="0" smtClean="0">
                <a:solidFill>
                  <a:schemeClr val="accent2"/>
                </a:solidFill>
              </a:rPr>
              <a:t>      (49</a:t>
            </a:r>
            <a:r>
              <a:rPr lang="ru-RU" sz="2000" b="1" dirty="0" smtClean="0">
                <a:solidFill>
                  <a:schemeClr val="accent2"/>
                </a:solidFill>
              </a:rPr>
              <a:t>9</a:t>
            </a:r>
            <a:r>
              <a:rPr lang="en-US" sz="2000" b="1" dirty="0" smtClean="0">
                <a:solidFill>
                  <a:schemeClr val="accent2"/>
                </a:solidFill>
              </a:rPr>
              <a:t>) </a:t>
            </a:r>
            <a:r>
              <a:rPr lang="ru-RU" sz="2000" b="1" dirty="0" smtClean="0">
                <a:solidFill>
                  <a:schemeClr val="accent2"/>
                </a:solidFill>
              </a:rPr>
              <a:t>678</a:t>
            </a:r>
            <a:r>
              <a:rPr lang="en-US" sz="2000" b="1" dirty="0" smtClean="0">
                <a:solidFill>
                  <a:schemeClr val="accent2"/>
                </a:solidFill>
              </a:rPr>
              <a:t>-</a:t>
            </a:r>
            <a:r>
              <a:rPr lang="ru-RU" sz="2000" b="1" dirty="0" smtClean="0">
                <a:solidFill>
                  <a:schemeClr val="accent2"/>
                </a:solidFill>
              </a:rPr>
              <a:t>02</a:t>
            </a:r>
            <a:r>
              <a:rPr lang="en-US" sz="2000" b="1" dirty="0" smtClean="0">
                <a:solidFill>
                  <a:schemeClr val="accent2"/>
                </a:solidFill>
              </a:rPr>
              <a:t>-</a:t>
            </a:r>
            <a:r>
              <a:rPr lang="ru-RU" sz="2000" b="1" dirty="0" smtClean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16390" name="Picture 5" descr="ПрезНи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29600" cy="39433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Особенности национальной системы аттестации кадров высшей квалификации</a:t>
            </a: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1600" b="1" dirty="0" smtClean="0">
                <a:solidFill>
                  <a:srgbClr val="333399"/>
                </a:solidFill>
              </a:rPr>
              <a:t>развитая государственная система научной аттестации</a:t>
            </a:r>
          </a:p>
          <a:p>
            <a:pPr eaLnBrk="1" hangingPunct="1">
              <a:buNone/>
            </a:pPr>
            <a:endParaRPr lang="ru-RU" sz="1600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1600" b="1" dirty="0" smtClean="0">
                <a:solidFill>
                  <a:srgbClr val="333399"/>
                </a:solidFill>
              </a:rPr>
              <a:t>слабая связь национальной системы аттестации с международными стандартами и, как следствие, сложности с признанием отечественных дипломов за рубежом </a:t>
            </a:r>
          </a:p>
          <a:p>
            <a:pPr eaLnBrk="1" hangingPunct="1">
              <a:buFontTx/>
              <a:buChar char="-"/>
            </a:pPr>
            <a:endParaRPr lang="ru-RU" sz="1600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b="1" dirty="0" smtClean="0">
                <a:solidFill>
                  <a:srgbClr val="333399"/>
                </a:solidFill>
              </a:rPr>
              <a:t>-    отсутствие системы общественно-профессиональной аттестации кадров высшей квалификации </a:t>
            </a: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059113" y="3789363"/>
            <a:ext cx="3168650" cy="1727200"/>
          </a:xfrm>
          <a:prstGeom prst="ellips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157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Международная стандартная классификация образования (МСКО) (версии 1976, 1998, 2011, 2013 гг.)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(</a:t>
            </a:r>
            <a:r>
              <a:rPr lang="en-US" sz="2000" b="1" dirty="0" smtClean="0">
                <a:solidFill>
                  <a:srgbClr val="333399"/>
                </a:solidFill>
              </a:rPr>
              <a:t>The International Standard Classification of Education</a:t>
            </a:r>
            <a:r>
              <a:rPr lang="ru-RU" sz="2000" b="1" dirty="0" smtClean="0">
                <a:solidFill>
                  <a:srgbClr val="333399"/>
                </a:solidFill>
              </a:rPr>
              <a:t>) (</a:t>
            </a:r>
            <a:r>
              <a:rPr lang="en-US" sz="2000" b="1" dirty="0" smtClean="0">
                <a:solidFill>
                  <a:srgbClr val="333399"/>
                </a:solidFill>
              </a:rPr>
              <a:t>ISCED</a:t>
            </a:r>
            <a:r>
              <a:rPr lang="ru-RU" sz="2000" b="1" dirty="0" smtClean="0">
                <a:solidFill>
                  <a:srgbClr val="333399"/>
                </a:solidFill>
              </a:rPr>
              <a:t>) –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рамочный документ, созданный ЮНЕСКО для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повышения мобильности профессиональных кадров,  обеспечения признания и сопоставимости квалификаций, полученных в разных странах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5125" name="Picture 5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149725"/>
            <a:ext cx="1047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339975" y="400526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Мобильность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364163" y="400526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Признание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635375" y="53006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Сопоставимость</a:t>
            </a:r>
          </a:p>
        </p:txBody>
      </p:sp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333399"/>
                </a:solidFill>
                <a:cs typeface="Times New Roman" pitchFamily="18" charset="0"/>
              </a:rPr>
              <a:t>                                     ОБЛАСТИ ОБРАЗОВАНИЯ  (МСКО – 2011)</a:t>
            </a:r>
          </a:p>
          <a:p>
            <a:pPr lvl="0"/>
            <a:endParaRPr lang="ru-RU" sz="1200" b="1" dirty="0" smtClean="0">
              <a:solidFill>
                <a:srgbClr val="333399"/>
              </a:solidFill>
            </a:endParaRP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Art</a:t>
            </a:r>
            <a:r>
              <a:rPr lang="ru-RU" sz="1200" b="1" dirty="0" smtClean="0">
                <a:solidFill>
                  <a:srgbClr val="333399"/>
                </a:solidFill>
              </a:rPr>
              <a:t> (Искусство)</a:t>
            </a:r>
          </a:p>
          <a:p>
            <a:r>
              <a:rPr lang="ru-RU" sz="1200" b="1" dirty="0" err="1" smtClean="0">
                <a:solidFill>
                  <a:srgbClr val="333399"/>
                </a:solidFill>
              </a:rPr>
              <a:t>Education</a:t>
            </a:r>
            <a:r>
              <a:rPr lang="ru-RU" sz="1200" b="1" dirty="0" smtClean="0">
                <a:solidFill>
                  <a:srgbClr val="333399"/>
                </a:solidFill>
              </a:rPr>
              <a:t> (Образование)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Humanities</a:t>
            </a:r>
            <a:r>
              <a:rPr lang="ru-RU" sz="1200" b="1" dirty="0" smtClean="0">
                <a:solidFill>
                  <a:srgbClr val="333399"/>
                </a:solidFill>
              </a:rPr>
              <a:t> (Гуманитарные науки)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Social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and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behavioral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sciences</a:t>
            </a:r>
            <a:r>
              <a:rPr lang="ru-RU" sz="1200" b="1" dirty="0" smtClean="0">
                <a:solidFill>
                  <a:srgbClr val="333399"/>
                </a:solidFill>
              </a:rPr>
              <a:t> (Социальные и поведенческие науки)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Journalism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and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Information</a:t>
            </a:r>
            <a:r>
              <a:rPr lang="ru-RU" sz="1200" b="1" dirty="0" smtClean="0">
                <a:solidFill>
                  <a:srgbClr val="333399"/>
                </a:solidFill>
              </a:rPr>
              <a:t> (Журналистика и информация)</a:t>
            </a:r>
          </a:p>
          <a:p>
            <a:pPr lvl="0"/>
            <a:r>
              <a:rPr lang="en-US" sz="1200" b="1" dirty="0" smtClean="0">
                <a:solidFill>
                  <a:srgbClr val="333399"/>
                </a:solidFill>
              </a:rPr>
              <a:t>Business and administration ( </a:t>
            </a:r>
            <a:r>
              <a:rPr lang="ru-RU" sz="1200" b="1" dirty="0" smtClean="0">
                <a:solidFill>
                  <a:srgbClr val="333399"/>
                </a:solidFill>
              </a:rPr>
              <a:t>Бизнес и управление</a:t>
            </a:r>
            <a:r>
              <a:rPr lang="en-US" sz="1200" b="1" dirty="0" smtClean="0">
                <a:solidFill>
                  <a:srgbClr val="333399"/>
                </a:solidFill>
              </a:rPr>
              <a:t>)</a:t>
            </a:r>
            <a:endParaRPr lang="ru-RU" sz="1200" b="1" dirty="0" smtClean="0">
              <a:solidFill>
                <a:srgbClr val="333399"/>
              </a:solidFill>
            </a:endParaRP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Law</a:t>
            </a:r>
            <a:r>
              <a:rPr lang="ru-RU" sz="1200" b="1" dirty="0" smtClean="0">
                <a:solidFill>
                  <a:srgbClr val="333399"/>
                </a:solidFill>
              </a:rPr>
              <a:t> (Право)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Mathematics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and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statistics</a:t>
            </a:r>
            <a:r>
              <a:rPr lang="ru-RU" sz="1200" b="1" dirty="0" smtClean="0">
                <a:solidFill>
                  <a:srgbClr val="333399"/>
                </a:solidFill>
              </a:rPr>
              <a:t> (Математика и статистика)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Computing</a:t>
            </a:r>
            <a:r>
              <a:rPr lang="ru-RU" sz="1200" b="1" dirty="0" smtClean="0">
                <a:solidFill>
                  <a:srgbClr val="333399"/>
                </a:solidFill>
              </a:rPr>
              <a:t> (Информационные технологии)</a:t>
            </a:r>
          </a:p>
          <a:p>
            <a:pPr lvl="0"/>
            <a:r>
              <a:rPr lang="en-US" sz="1200" b="1" dirty="0" smtClean="0">
                <a:solidFill>
                  <a:srgbClr val="333399"/>
                </a:solidFill>
              </a:rPr>
              <a:t>Engineering and engineering trades (</a:t>
            </a:r>
            <a:r>
              <a:rPr lang="ru-RU" sz="1200" b="1" dirty="0" smtClean="0">
                <a:solidFill>
                  <a:srgbClr val="333399"/>
                </a:solidFill>
              </a:rPr>
              <a:t>Инжиниринг и инженерное дело</a:t>
            </a:r>
            <a:r>
              <a:rPr lang="en-US" sz="1200" b="1" dirty="0" smtClean="0">
                <a:solidFill>
                  <a:srgbClr val="333399"/>
                </a:solidFill>
              </a:rPr>
              <a:t>)</a:t>
            </a:r>
            <a:endParaRPr lang="ru-RU" sz="1200" b="1" dirty="0" smtClean="0">
              <a:solidFill>
                <a:srgbClr val="333399"/>
              </a:solidFill>
            </a:endParaRP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Manufacturing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and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processing</a:t>
            </a:r>
            <a:r>
              <a:rPr lang="ru-RU" sz="1200" b="1" dirty="0" smtClean="0">
                <a:solidFill>
                  <a:srgbClr val="333399"/>
                </a:solidFill>
              </a:rPr>
              <a:t> (Производственные и обрабатывающие отрасли)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Architecture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and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building</a:t>
            </a:r>
            <a:r>
              <a:rPr lang="ru-RU" sz="1200" b="1" dirty="0" smtClean="0">
                <a:solidFill>
                  <a:srgbClr val="333399"/>
                </a:solidFill>
              </a:rPr>
              <a:t> (Архитектура и строительство) 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Health</a:t>
            </a:r>
            <a:r>
              <a:rPr lang="ru-RU" sz="1200" b="1" dirty="0" smtClean="0">
                <a:solidFill>
                  <a:srgbClr val="333399"/>
                </a:solidFill>
              </a:rPr>
              <a:t> (Здравоохранение)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Social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services</a:t>
            </a:r>
            <a:r>
              <a:rPr lang="ru-RU" sz="1200" b="1" dirty="0" smtClean="0">
                <a:solidFill>
                  <a:srgbClr val="333399"/>
                </a:solidFill>
              </a:rPr>
              <a:t> (Социальное обеспечение)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Personal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service</a:t>
            </a:r>
            <a:r>
              <a:rPr lang="ru-RU" sz="1200" b="1" dirty="0" smtClean="0">
                <a:solidFill>
                  <a:srgbClr val="333399"/>
                </a:solidFill>
              </a:rPr>
              <a:t> (Сфера обслуживания)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Transport</a:t>
            </a:r>
            <a:r>
              <a:rPr lang="ru-RU" sz="1200" b="1" dirty="0" smtClean="0">
                <a:solidFill>
                  <a:srgbClr val="333399"/>
                </a:solidFill>
              </a:rPr>
              <a:t> (Транспорт)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Environmental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protection</a:t>
            </a:r>
            <a:r>
              <a:rPr lang="ru-RU" sz="1200" b="1" dirty="0" smtClean="0">
                <a:solidFill>
                  <a:srgbClr val="333399"/>
                </a:solidFill>
              </a:rPr>
              <a:t> (Охрана окружающей среды)</a:t>
            </a:r>
          </a:p>
          <a:p>
            <a:pPr lvl="0"/>
            <a:r>
              <a:rPr lang="ru-RU" sz="1200" b="1" dirty="0" err="1" smtClean="0">
                <a:solidFill>
                  <a:srgbClr val="333399"/>
                </a:solidFill>
              </a:rPr>
              <a:t>Security</a:t>
            </a:r>
            <a:r>
              <a:rPr lang="ru-RU" sz="1200" b="1" dirty="0" smtClean="0">
                <a:solidFill>
                  <a:srgbClr val="333399"/>
                </a:solidFill>
              </a:rPr>
              <a:t> </a:t>
            </a:r>
            <a:r>
              <a:rPr lang="ru-RU" sz="1200" b="1" dirty="0" err="1" smtClean="0">
                <a:solidFill>
                  <a:srgbClr val="333399"/>
                </a:solidFill>
              </a:rPr>
              <a:t>service</a:t>
            </a:r>
            <a:r>
              <a:rPr lang="ru-RU" sz="1200" b="1" dirty="0" smtClean="0">
                <a:solidFill>
                  <a:srgbClr val="333399"/>
                </a:solidFill>
              </a:rPr>
              <a:t> (Служба безопасности).</a:t>
            </a: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29600" cy="394335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333399"/>
                </a:solidFill>
                <a:cs typeface="Times New Roman" pitchFamily="18" charset="0"/>
              </a:rPr>
              <a:t>УРОВНИ  ОБРАЗОВАНИЯ  (МСКО – 2011)</a:t>
            </a:r>
          </a:p>
          <a:p>
            <a:pPr algn="ctr">
              <a:buNone/>
            </a:pPr>
            <a:endParaRPr lang="ru-RU" sz="2000" b="1" dirty="0" smtClean="0">
              <a:solidFill>
                <a:srgbClr val="333399"/>
              </a:solidFill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0 - ОБРАЗОВАНИЕ ДЕТЕЙ МЛАДШЕГО ВОЗРАСТА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1 - НАЧАЛЬНОЕ ОБРАЗОВАНИЕ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2 - ПЕРВЫЙ ЭТАП СРЕДНЕГО ОБРАЗОВАНИЯ 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3 - ВТОРОЙ ЭТАП СРЕДНЕГО ОБРАЗОВАНИЯ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4 - ПОСЛЕСРЕДНЕЕ НЕТРЕТИЧНОЕ ОБРАЗОВАНИЕ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ТРЕТИЧНОЕ ОБРАЗОВАНИЕ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5 - КОРОТКИЙ ЦИКЛ ТРЕТИЧНОГО ОБРАЗОВАНИЯ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6 - БАКАЛАВРИАТ ИЛИ ЕГО ЭКВИВАЛЕНТ</a:t>
            </a:r>
          </a:p>
          <a:p>
            <a:r>
              <a:rPr lang="ru-RU" sz="1400" b="1" dirty="0" smtClean="0">
                <a:solidFill>
                  <a:srgbClr val="333399"/>
                </a:solidFill>
                <a:cs typeface="Times New Roman" pitchFamily="18" charset="0"/>
              </a:rPr>
              <a:t>УРОВЕНЬ МСКО 7 - МАГИСТАТУРА ИЛИ ЕЁ ЭКВИВАЛЕНТ</a:t>
            </a:r>
          </a:p>
          <a:p>
            <a:r>
              <a:rPr lang="ru-RU" sz="1600" b="1" u="sng" dirty="0" smtClean="0">
                <a:solidFill>
                  <a:srgbClr val="333399"/>
                </a:solidFill>
                <a:cs typeface="Times New Roman" pitchFamily="18" charset="0"/>
              </a:rPr>
              <a:t>УРОВЕНЬ МСКО 8 - ДОКТОРАНТУРА ИЛИ ЕЁ ЭКВИВАЛЕНТ</a:t>
            </a:r>
            <a:endParaRPr lang="ru-RU" sz="1600" b="1" u="sng" dirty="0" smtClean="0">
              <a:solidFill>
                <a:srgbClr val="333399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3557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333399"/>
                </a:solidFill>
              </a:rPr>
              <a:t>Международный академический </a:t>
            </a:r>
            <a:r>
              <a:rPr lang="ru-RU" sz="2400" b="1" dirty="0" err="1" smtClean="0">
                <a:solidFill>
                  <a:srgbClr val="333399"/>
                </a:solidFill>
              </a:rPr>
              <a:t>аккредитационный</a:t>
            </a:r>
            <a:r>
              <a:rPr lang="ru-RU" sz="2400" b="1" dirty="0" smtClean="0">
                <a:solidFill>
                  <a:srgbClr val="333399"/>
                </a:solidFill>
              </a:rPr>
              <a:t> и аттестационный комитет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учрежден в 1998 г.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Ассоциацией негосударственных вузов России 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НКО «Ассоциация содействия вузам»,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наделен правами Аттестационного департамента Всемирного технологического университета, учрежденного ЮНЕСКО и Госкомвузом России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для проведения политики интеграции российской системы образования в мировую систему образования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7172" name="Picture 5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876925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unes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581525"/>
            <a:ext cx="1066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29600" cy="39433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dirty="0" smtClean="0">
                <a:solidFill>
                  <a:srgbClr val="333399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ергеева\Desktop\isced-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142984"/>
            <a:ext cx="385765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229600" cy="450059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5DA2"/>
                </a:solidFill>
              </a:rPr>
              <a:t>Профессиональные докторские степени</a:t>
            </a:r>
          </a:p>
          <a:p>
            <a:endParaRPr lang="ru-RU" sz="1200" b="1" dirty="0" smtClean="0">
              <a:solidFill>
                <a:srgbClr val="005DA2"/>
              </a:solidFill>
            </a:endParaRPr>
          </a:p>
          <a:p>
            <a:r>
              <a:rPr lang="en-US" sz="1200" b="1" dirty="0" smtClean="0">
                <a:solidFill>
                  <a:srgbClr val="005DA2"/>
                </a:solidFill>
              </a:rPr>
              <a:t>Doctor of Tourism Management / </a:t>
            </a:r>
            <a:r>
              <a:rPr lang="ru-RU" sz="1200" b="1" dirty="0" smtClean="0">
                <a:solidFill>
                  <a:srgbClr val="005DA2"/>
                </a:solidFill>
              </a:rPr>
              <a:t>Доктор туристского менеджмента</a:t>
            </a:r>
            <a:endParaRPr lang="ru-RU" sz="1200" dirty="0" smtClean="0">
              <a:solidFill>
                <a:srgbClr val="005DA2"/>
              </a:solidFill>
            </a:endParaRPr>
          </a:p>
          <a:p>
            <a:r>
              <a:rPr lang="en-US" sz="1200" dirty="0" smtClean="0">
                <a:solidFill>
                  <a:srgbClr val="005DA2"/>
                </a:solidFill>
              </a:rPr>
              <a:t>Doctor of Museum Studies / </a:t>
            </a:r>
            <a:r>
              <a:rPr lang="ru-RU" sz="1200" dirty="0" smtClean="0">
                <a:solidFill>
                  <a:srgbClr val="005DA2"/>
                </a:solidFill>
              </a:rPr>
              <a:t>Доктор музейного дела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Design / </a:t>
            </a:r>
            <a:r>
              <a:rPr lang="ru-RU" sz="1200" dirty="0" smtClean="0">
                <a:solidFill>
                  <a:srgbClr val="005DA2"/>
                </a:solidFill>
              </a:rPr>
              <a:t>Доктор дизайна</a:t>
            </a:r>
          </a:p>
          <a:p>
            <a:r>
              <a:rPr lang="en-US" sz="1200" b="1" dirty="0" smtClean="0">
                <a:solidFill>
                  <a:srgbClr val="005DA2"/>
                </a:solidFill>
              </a:rPr>
              <a:t>Doctor of Expertise / </a:t>
            </a:r>
            <a:r>
              <a:rPr lang="ru-RU" sz="1200" b="1" dirty="0" smtClean="0">
                <a:solidFill>
                  <a:srgbClr val="005DA2"/>
                </a:solidFill>
              </a:rPr>
              <a:t>Доктор экспертизы</a:t>
            </a:r>
            <a:endParaRPr lang="ru-RU" sz="1200" dirty="0" smtClean="0">
              <a:solidFill>
                <a:srgbClr val="005DA2"/>
              </a:solidFill>
            </a:endParaRPr>
          </a:p>
          <a:p>
            <a:r>
              <a:rPr lang="en-US" sz="1200" dirty="0" smtClean="0">
                <a:solidFill>
                  <a:srgbClr val="005DA2"/>
                </a:solidFill>
              </a:rPr>
              <a:t>Doctor of  International Economics / </a:t>
            </a:r>
            <a:r>
              <a:rPr lang="ru-RU" sz="1200" dirty="0" smtClean="0">
                <a:solidFill>
                  <a:srgbClr val="005DA2"/>
                </a:solidFill>
              </a:rPr>
              <a:t>Доктор</a:t>
            </a:r>
            <a:r>
              <a:rPr lang="en-US" sz="1200" dirty="0" smtClean="0">
                <a:solidFill>
                  <a:srgbClr val="005DA2"/>
                </a:solidFill>
              </a:rPr>
              <a:t>  </a:t>
            </a:r>
            <a:r>
              <a:rPr lang="ru-RU" sz="1200" dirty="0" smtClean="0">
                <a:solidFill>
                  <a:srgbClr val="005DA2"/>
                </a:solidFill>
              </a:rPr>
              <a:t>международной экономики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Public Relations</a:t>
            </a:r>
            <a:r>
              <a:rPr lang="ru-RU" sz="1200" dirty="0" smtClean="0">
                <a:solidFill>
                  <a:srgbClr val="005DA2"/>
                </a:solidFill>
              </a:rPr>
              <a:t> / Доктор по связям с общественностью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Journalism and Mass Communication /</a:t>
            </a:r>
            <a:endParaRPr lang="ru-RU" sz="1200" dirty="0" smtClean="0">
              <a:solidFill>
                <a:srgbClr val="005DA2"/>
              </a:solidFill>
            </a:endParaRPr>
          </a:p>
          <a:p>
            <a:r>
              <a:rPr lang="ru-RU" sz="1200" dirty="0" smtClean="0">
                <a:solidFill>
                  <a:srgbClr val="005DA2"/>
                </a:solidFill>
              </a:rPr>
              <a:t>Доктор журналистики и массовой коммуникации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Business Administration/</a:t>
            </a:r>
            <a:r>
              <a:rPr lang="ru-RU" sz="1200" dirty="0" smtClean="0">
                <a:solidFill>
                  <a:srgbClr val="005DA2"/>
                </a:solidFill>
              </a:rPr>
              <a:t>Доктор делового администрирования</a:t>
            </a:r>
          </a:p>
          <a:p>
            <a:r>
              <a:rPr lang="en-US" sz="1200" b="1" dirty="0" smtClean="0">
                <a:solidFill>
                  <a:srgbClr val="005DA2"/>
                </a:solidFill>
              </a:rPr>
              <a:t>Doctor of Hotel and Tourism Management / </a:t>
            </a:r>
            <a:r>
              <a:rPr lang="ru-RU" sz="1200" b="1" dirty="0" smtClean="0">
                <a:solidFill>
                  <a:srgbClr val="005DA2"/>
                </a:solidFill>
              </a:rPr>
              <a:t>Доктор гостиничного и туристского менеджмента</a:t>
            </a:r>
            <a:endParaRPr lang="ru-RU" sz="1200" dirty="0" smtClean="0">
              <a:solidFill>
                <a:srgbClr val="005DA2"/>
              </a:solidFill>
            </a:endParaRPr>
          </a:p>
          <a:p>
            <a:r>
              <a:rPr lang="en-US" sz="1200" dirty="0" smtClean="0">
                <a:solidFill>
                  <a:srgbClr val="005DA2"/>
                </a:solidFill>
              </a:rPr>
              <a:t>Doctor of International Management and Business / </a:t>
            </a:r>
            <a:r>
              <a:rPr lang="ru-RU" sz="1200" dirty="0" smtClean="0">
                <a:solidFill>
                  <a:srgbClr val="005DA2"/>
                </a:solidFill>
              </a:rPr>
              <a:t>Доктор международного менеджмента и бизнеса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Project Management / </a:t>
            </a:r>
            <a:r>
              <a:rPr lang="ru-RU" sz="1200" dirty="0" smtClean="0">
                <a:solidFill>
                  <a:srgbClr val="005DA2"/>
                </a:solidFill>
              </a:rPr>
              <a:t>Доктор управления проектами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Security Management Methodology / </a:t>
            </a:r>
            <a:r>
              <a:rPr lang="ru-RU" sz="1200" dirty="0" smtClean="0">
                <a:solidFill>
                  <a:srgbClr val="005DA2"/>
                </a:solidFill>
              </a:rPr>
              <a:t>Доктор менеджмента безопасности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International Law / </a:t>
            </a:r>
            <a:r>
              <a:rPr lang="ru-RU" sz="1200" dirty="0" smtClean="0">
                <a:solidFill>
                  <a:srgbClr val="005DA2"/>
                </a:solidFill>
              </a:rPr>
              <a:t>Доктор международного права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Statistics / </a:t>
            </a:r>
            <a:r>
              <a:rPr lang="ru-RU" sz="1200" dirty="0" smtClean="0">
                <a:solidFill>
                  <a:srgbClr val="005DA2"/>
                </a:solidFill>
              </a:rPr>
              <a:t>Доктор статистики</a:t>
            </a:r>
          </a:p>
          <a:p>
            <a:r>
              <a:rPr lang="en-US" sz="1200" dirty="0" smtClean="0">
                <a:solidFill>
                  <a:srgbClr val="005DA2"/>
                </a:solidFill>
              </a:rPr>
              <a:t>Doctor of Occupational Therapy / </a:t>
            </a:r>
            <a:r>
              <a:rPr lang="ru-RU" sz="1200" dirty="0" smtClean="0">
                <a:solidFill>
                  <a:srgbClr val="005DA2"/>
                </a:solidFill>
              </a:rPr>
              <a:t>Доктор реабилитационной терапии</a:t>
            </a:r>
          </a:p>
          <a:p>
            <a:r>
              <a:rPr lang="en-US" sz="1200" b="1" dirty="0" smtClean="0">
                <a:solidFill>
                  <a:srgbClr val="005DA2"/>
                </a:solidFill>
              </a:rPr>
              <a:t>Doctor of Recreation / </a:t>
            </a:r>
            <a:r>
              <a:rPr lang="ru-RU" sz="1200" b="1" dirty="0" smtClean="0">
                <a:solidFill>
                  <a:srgbClr val="005DA2"/>
                </a:solidFill>
              </a:rPr>
              <a:t>Доктор рекреации</a:t>
            </a:r>
            <a:endParaRPr lang="ru-RU" sz="1200" dirty="0" smtClean="0">
              <a:solidFill>
                <a:srgbClr val="005DA2"/>
              </a:solidFill>
            </a:endParaRPr>
          </a:p>
          <a:p>
            <a:r>
              <a:rPr lang="en-US" sz="1200" dirty="0" smtClean="0">
                <a:solidFill>
                  <a:srgbClr val="005DA2"/>
                </a:solidFill>
              </a:rPr>
              <a:t>Doctor of Transport and Logistics Management / </a:t>
            </a:r>
            <a:r>
              <a:rPr lang="ru-RU" sz="1200" dirty="0" smtClean="0">
                <a:solidFill>
                  <a:srgbClr val="005DA2"/>
                </a:solidFill>
              </a:rPr>
              <a:t>Доктор транспорта и менеджмента логистики</a:t>
            </a:r>
          </a:p>
          <a:p>
            <a:pPr eaLnBrk="1" hangingPunct="1">
              <a:buFontTx/>
              <a:buNone/>
            </a:pPr>
            <a:endParaRPr lang="ru-RU" sz="1200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3076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333399"/>
                </a:solidFill>
              </a:rPr>
              <a:t>Основания для аттестации</a:t>
            </a:r>
          </a:p>
          <a:p>
            <a:pPr algn="ctr">
              <a:buNone/>
            </a:pPr>
            <a:endParaRPr lang="ru-RU" sz="900" b="1" dirty="0" smtClean="0">
              <a:solidFill>
                <a:srgbClr val="333399"/>
              </a:solidFill>
            </a:endParaRPr>
          </a:p>
          <a:p>
            <a:pPr>
              <a:buFontTx/>
              <a:buChar char="-"/>
            </a:pPr>
            <a:r>
              <a:rPr lang="ru-RU" sz="1600" u="sng" dirty="0" smtClean="0">
                <a:solidFill>
                  <a:srgbClr val="333399"/>
                </a:solidFill>
              </a:rPr>
              <a:t>Экспертное заключение-рекомендация </a:t>
            </a:r>
            <a:r>
              <a:rPr lang="ru-RU" sz="1600" dirty="0" smtClean="0">
                <a:solidFill>
                  <a:srgbClr val="333399"/>
                </a:solidFill>
              </a:rPr>
              <a:t>профильной общественной организации.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333399"/>
                </a:solidFill>
              </a:rPr>
              <a:t>Документы о </a:t>
            </a:r>
            <a:r>
              <a:rPr lang="ru-RU" sz="1600" u="sng" dirty="0" smtClean="0">
                <a:solidFill>
                  <a:srgbClr val="333399"/>
                </a:solidFill>
              </a:rPr>
              <a:t>высшем образовании</a:t>
            </a:r>
            <a:r>
              <a:rPr lang="ru-RU" sz="1600" dirty="0" smtClean="0">
                <a:solidFill>
                  <a:srgbClr val="333399"/>
                </a:solidFill>
              </a:rPr>
              <a:t>, дипломы и аттестаты (сертификаты) при наличии у соискателя </a:t>
            </a:r>
            <a:r>
              <a:rPr lang="ru-RU" sz="1600" u="sng" dirty="0" smtClean="0">
                <a:solidFill>
                  <a:srgbClr val="333399"/>
                </a:solidFill>
              </a:rPr>
              <a:t>степеней и званий</a:t>
            </a:r>
            <a:r>
              <a:rPr lang="ru-RU" sz="1600" dirty="0" smtClean="0">
                <a:solidFill>
                  <a:srgbClr val="333399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333399"/>
                </a:solidFill>
              </a:rPr>
              <a:t>Дипломы и сертификаты о </a:t>
            </a:r>
            <a:r>
              <a:rPr lang="ru-RU" sz="1600" u="sng" dirty="0" smtClean="0">
                <a:solidFill>
                  <a:srgbClr val="333399"/>
                </a:solidFill>
              </a:rPr>
              <a:t>дополнительном</a:t>
            </a:r>
            <a:r>
              <a:rPr lang="ru-RU" sz="1600" dirty="0" smtClean="0">
                <a:solidFill>
                  <a:srgbClr val="333399"/>
                </a:solidFill>
              </a:rPr>
              <a:t> профессиональном образовании.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333399"/>
                </a:solidFill>
              </a:rPr>
              <a:t>Список </a:t>
            </a:r>
            <a:r>
              <a:rPr lang="ru-RU" sz="1600" u="sng" dirty="0" smtClean="0">
                <a:solidFill>
                  <a:srgbClr val="333399"/>
                </a:solidFill>
              </a:rPr>
              <a:t>авторских свидетельств, патентов на изобретения, дипломов на открытия</a:t>
            </a:r>
            <a:r>
              <a:rPr lang="ru-RU" sz="1600" dirty="0" smtClean="0">
                <a:solidFill>
                  <a:srgbClr val="333399"/>
                </a:solidFill>
              </a:rPr>
              <a:t> и т.п.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333399"/>
                </a:solidFill>
              </a:rPr>
              <a:t>Перечень </a:t>
            </a:r>
            <a:r>
              <a:rPr lang="ru-RU" sz="1600" u="sng" dirty="0" smtClean="0">
                <a:solidFill>
                  <a:srgbClr val="333399"/>
                </a:solidFill>
              </a:rPr>
              <a:t>практических работ </a:t>
            </a:r>
            <a:r>
              <a:rPr lang="ru-RU" sz="1600" dirty="0" smtClean="0">
                <a:solidFill>
                  <a:srgbClr val="333399"/>
                </a:solidFill>
              </a:rPr>
              <a:t>(проектирование, монтаж, создание произведений искусств, хирургические операции и т.п.) по установленной форме, подписанный соискателем.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333399"/>
                </a:solidFill>
              </a:rPr>
              <a:t>Список </a:t>
            </a:r>
            <a:r>
              <a:rPr lang="ru-RU" sz="1600" u="sng" dirty="0" smtClean="0">
                <a:solidFill>
                  <a:srgbClr val="333399"/>
                </a:solidFill>
              </a:rPr>
              <a:t>печатных  трудов </a:t>
            </a:r>
            <a:r>
              <a:rPr lang="ru-RU" sz="1600" dirty="0" smtClean="0">
                <a:solidFill>
                  <a:srgbClr val="333399"/>
                </a:solidFill>
              </a:rPr>
              <a:t>соискателя. </a:t>
            </a:r>
          </a:p>
          <a:p>
            <a:pPr>
              <a:buNone/>
            </a:pPr>
            <a:r>
              <a:rPr lang="ru-RU" sz="1600" dirty="0" smtClean="0">
                <a:solidFill>
                  <a:srgbClr val="333399"/>
                </a:solidFill>
              </a:rPr>
              <a:t>-      Сведения об организации международных и отечественных </a:t>
            </a:r>
            <a:r>
              <a:rPr lang="ru-RU" sz="1600" u="sng" dirty="0" smtClean="0">
                <a:solidFill>
                  <a:srgbClr val="333399"/>
                </a:solidFill>
              </a:rPr>
              <a:t>конференций</a:t>
            </a:r>
            <a:r>
              <a:rPr lang="ru-RU" sz="1600" dirty="0" smtClean="0">
                <a:solidFill>
                  <a:srgbClr val="333399"/>
                </a:solidFill>
              </a:rPr>
              <a:t>, симпозиумов, круглых столов и т.д.</a:t>
            </a:r>
          </a:p>
          <a:p>
            <a:pPr>
              <a:buNone/>
            </a:pPr>
            <a:r>
              <a:rPr lang="ru-RU" sz="1600" dirty="0" smtClean="0">
                <a:solidFill>
                  <a:srgbClr val="333399"/>
                </a:solidFill>
              </a:rPr>
              <a:t>-       Список наградных свидетельств, </a:t>
            </a:r>
            <a:r>
              <a:rPr lang="ru-RU" sz="1600" u="sng" dirty="0" smtClean="0">
                <a:solidFill>
                  <a:srgbClr val="333399"/>
                </a:solidFill>
              </a:rPr>
              <a:t>государственных и общественных наград</a:t>
            </a:r>
            <a:r>
              <a:rPr lang="ru-RU" sz="1600" dirty="0" smtClean="0">
                <a:solidFill>
                  <a:srgbClr val="333399"/>
                </a:solidFill>
              </a:rPr>
              <a:t>,  прочих профессиональных поощрений.</a:t>
            </a:r>
          </a:p>
          <a:p>
            <a:pPr>
              <a:buNone/>
            </a:pPr>
            <a:r>
              <a:rPr lang="ru-RU" sz="1400" dirty="0" smtClean="0">
                <a:solidFill>
                  <a:srgbClr val="333399"/>
                </a:solidFill>
              </a:rPr>
              <a:t>-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 eaLnBrk="1" hangingPunct="1">
              <a:buFontTx/>
              <a:buChar char="-"/>
            </a:pPr>
            <a:endParaRPr lang="ru-RU" sz="1400" dirty="0" smtClean="0">
              <a:solidFill>
                <a:srgbClr val="003399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403350" y="5805488"/>
            <a:ext cx="6400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>
              <a:solidFill>
                <a:srgbClr val="A50021"/>
              </a:solidFill>
            </a:endParaRPr>
          </a:p>
        </p:txBody>
      </p:sp>
      <p:pic>
        <p:nvPicPr>
          <p:cNvPr id="6148" name="Picture 8" descr="През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981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5888"/>
            <a:ext cx="801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822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Tech</dc:creator>
  <cp:lastModifiedBy>Сергеева</cp:lastModifiedBy>
  <cp:revision>168</cp:revision>
  <dcterms:created xsi:type="dcterms:W3CDTF">2012-06-08T21:44:44Z</dcterms:created>
  <dcterms:modified xsi:type="dcterms:W3CDTF">2016-02-25T15:03:46Z</dcterms:modified>
</cp:coreProperties>
</file>